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37789-B01A-4848-BC4F-4966CAE30088}" type="datetimeFigureOut">
              <a:rPr lang="en-GB" smtClean="0"/>
              <a:t>25/08/2022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64AA2-A729-44A6-8978-8038A071AD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535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37789-B01A-4848-BC4F-4966CAE30088}" type="datetimeFigureOut">
              <a:rPr lang="en-GB" smtClean="0"/>
              <a:t>25/08/2022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64AA2-A729-44A6-8978-8038A071AD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264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37789-B01A-4848-BC4F-4966CAE30088}" type="datetimeFigureOut">
              <a:rPr lang="en-GB" smtClean="0"/>
              <a:t>25/08/2022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64AA2-A729-44A6-8978-8038A071AD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0032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37789-B01A-4848-BC4F-4966CAE30088}" type="datetimeFigureOut">
              <a:rPr lang="en-GB" smtClean="0"/>
              <a:t>25/08/2022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64AA2-A729-44A6-8978-8038A071AD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7711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37789-B01A-4848-BC4F-4966CAE30088}" type="datetimeFigureOut">
              <a:rPr lang="en-GB" smtClean="0"/>
              <a:t>25/08/2022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64AA2-A729-44A6-8978-8038A071AD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3493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37789-B01A-4848-BC4F-4966CAE30088}" type="datetimeFigureOut">
              <a:rPr lang="en-GB" smtClean="0"/>
              <a:t>25/08/2022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64AA2-A729-44A6-8978-8038A071AD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5194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37789-B01A-4848-BC4F-4966CAE30088}" type="datetimeFigureOut">
              <a:rPr lang="en-GB" smtClean="0"/>
              <a:t>25/08/2022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64AA2-A729-44A6-8978-8038A071AD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5705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37789-B01A-4848-BC4F-4966CAE30088}" type="datetimeFigureOut">
              <a:rPr lang="en-GB" smtClean="0"/>
              <a:t>25/08/2022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64AA2-A729-44A6-8978-8038A071AD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5221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37789-B01A-4848-BC4F-4966CAE30088}" type="datetimeFigureOut">
              <a:rPr lang="en-GB" smtClean="0"/>
              <a:t>25/08/2022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64AA2-A729-44A6-8978-8038A071AD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7446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37789-B01A-4848-BC4F-4966CAE30088}" type="datetimeFigureOut">
              <a:rPr lang="en-GB" smtClean="0"/>
              <a:t>25/08/2022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64AA2-A729-44A6-8978-8038A071AD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8209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37789-B01A-4848-BC4F-4966CAE30088}" type="datetimeFigureOut">
              <a:rPr lang="en-GB" smtClean="0"/>
              <a:t>25/08/2022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64AA2-A729-44A6-8978-8038A071AD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8396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37789-B01A-4848-BC4F-4966CAE30088}" type="datetimeFigureOut">
              <a:rPr lang="en-GB" smtClean="0"/>
              <a:t>25/08/2022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64AA2-A729-44A6-8978-8038A071AD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6353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ur04.safelinks.protection.outlook.com/?url=https://register.vevent.com/register/BIfe41fd7a7ab2483099fdb99179d9b652&amp;data=05|01|SAljazeeri@sicobank.com|331878610487411e902e08da85b64cd4|c7994eeebf0f46329151107e4f8c49e2|0|0|637969315415881600|Unknown|TWFpbGZsb3d8eyJWIjoiMC4wLjAwMDAiLCJQIjoiV2luMzIiLCJBTiI6Ik1haWwiLCJXVCI6Mn0%3D|3000|||&amp;sdata=1gAApPLzUjGPLb9X%2B3PMRAKuffNk9nMs4MCmDGOEsjo%3D&amp;reserved=0" TargetMode="External"/><Relationship Id="rId2" Type="http://schemas.openxmlformats.org/officeDocument/2006/relationships/hyperlink" Target="https://onlinexperiences.com/Launch/QReg/ShowUUID=0625BFF2-33C2-41D8-A619-810723A804C4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0038" y="796509"/>
            <a:ext cx="8077200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800" b="1" dirty="0"/>
          </a:p>
          <a:p>
            <a:pPr algn="ctr"/>
            <a:r>
              <a:rPr lang="en-US" b="1" dirty="0"/>
              <a:t>SICO and BBK are pleased to invite you to the BBK Group’s 2Q22 Financial Results Conference Call</a:t>
            </a:r>
          </a:p>
          <a:p>
            <a:pPr algn="ctr">
              <a:lnSpc>
                <a:spcPct val="150000"/>
              </a:lnSpc>
            </a:pPr>
            <a:r>
              <a:rPr lang="en-US" dirty="0"/>
              <a:t>Date: Wednesday, 31</a:t>
            </a:r>
            <a:r>
              <a:rPr lang="en-US" baseline="30000" dirty="0"/>
              <a:t>st</a:t>
            </a:r>
            <a:r>
              <a:rPr lang="en-US" dirty="0"/>
              <a:t> of August 2022 at 12:00 Bahrain, 12:30 UAE, 10:00 UK</a:t>
            </a:r>
          </a:p>
          <a:p>
            <a:pPr algn="ctr">
              <a:lnSpc>
                <a:spcPct val="150000"/>
              </a:lnSpc>
            </a:pPr>
            <a:r>
              <a:rPr lang="en-US" sz="1600" b="1" dirty="0"/>
              <a:t>Hosted by:</a:t>
            </a:r>
          </a:p>
          <a:p>
            <a:pPr algn="ctr">
              <a:lnSpc>
                <a:spcPct val="150000"/>
              </a:lnSpc>
            </a:pPr>
            <a:r>
              <a:rPr lang="en-US" sz="1600" dirty="0"/>
              <a:t>Sumaya AlJazeeri, Assistant Vice President - Financial Institutions - Research, SICO</a:t>
            </a:r>
          </a:p>
          <a:p>
            <a:pPr algn="ctr">
              <a:lnSpc>
                <a:spcPct val="150000"/>
              </a:lnSpc>
            </a:pPr>
            <a:r>
              <a:rPr lang="en-US" b="1" dirty="0"/>
              <a:t>BBK Group Management</a:t>
            </a:r>
          </a:p>
          <a:p>
            <a:pPr algn="ctr"/>
            <a:r>
              <a:rPr lang="en-US" sz="1600" dirty="0"/>
              <a:t>Dr. </a:t>
            </a:r>
            <a:r>
              <a:rPr lang="en-US" sz="1600" dirty="0" err="1"/>
              <a:t>AbdulRahman</a:t>
            </a:r>
            <a:r>
              <a:rPr lang="en-US" sz="1600" dirty="0"/>
              <a:t> </a:t>
            </a:r>
            <a:r>
              <a:rPr lang="en-US" sz="1600" dirty="0" err="1"/>
              <a:t>Saif</a:t>
            </a:r>
            <a:r>
              <a:rPr lang="en-US" sz="1600" dirty="0"/>
              <a:t>, Group Chief Executive</a:t>
            </a:r>
          </a:p>
          <a:p>
            <a:pPr algn="ctr"/>
            <a:r>
              <a:rPr lang="en-US" sz="1600" dirty="0"/>
              <a:t>Mohammed Abdulla, Group Chief Financial Officer </a:t>
            </a:r>
            <a:endParaRPr lang="en-US" sz="1600" dirty="0" smtClean="0"/>
          </a:p>
          <a:p>
            <a:pPr algn="ctr"/>
            <a:r>
              <a:rPr lang="en-US" sz="1600" dirty="0"/>
              <a:t>Mohamed </a:t>
            </a:r>
            <a:r>
              <a:rPr lang="en-US" sz="1600" dirty="0" err="1"/>
              <a:t>AlRayes</a:t>
            </a:r>
            <a:r>
              <a:rPr lang="en-US" sz="1600" dirty="0"/>
              <a:t>, GM Treasury and </a:t>
            </a:r>
            <a:r>
              <a:rPr lang="en-US" sz="1600" dirty="0" smtClean="0"/>
              <a:t>Investment</a:t>
            </a:r>
            <a:endParaRPr lang="en-US" sz="1600" dirty="0"/>
          </a:p>
          <a:p>
            <a:pPr algn="ctr"/>
            <a:r>
              <a:rPr lang="en-US" sz="1600" dirty="0"/>
              <a:t>Ahmed Abdul </a:t>
            </a:r>
            <a:r>
              <a:rPr lang="en-US" sz="1600" dirty="0" err="1"/>
              <a:t>Qudoos</a:t>
            </a:r>
            <a:r>
              <a:rPr lang="en-US" sz="1600" dirty="0"/>
              <a:t>, Head of Group Corporate Secretariat</a:t>
            </a:r>
          </a:p>
          <a:p>
            <a:pPr algn="ctr"/>
            <a:r>
              <a:rPr lang="en-US" sz="1600" dirty="0"/>
              <a:t>Hussain Toorani, Head of Treasury</a:t>
            </a:r>
          </a:p>
          <a:p>
            <a:pPr algn="ctr"/>
            <a:r>
              <a:rPr lang="en-US" sz="1600" dirty="0"/>
              <a:t>Zain AlZayani, Head of Corporate Communications and Marketing</a:t>
            </a:r>
          </a:p>
          <a:p>
            <a:pPr algn="ctr"/>
            <a:endParaRPr lang="en-US" sz="1600" dirty="0"/>
          </a:p>
          <a:p>
            <a:pPr algn="ctr"/>
            <a:r>
              <a:rPr lang="en-US" sz="1400" dirty="0"/>
              <a:t>To attend the webcast on your computer or mobile device, please click the link below</a:t>
            </a:r>
          </a:p>
          <a:p>
            <a:pPr algn="ctr"/>
            <a:r>
              <a:rPr lang="en-US" sz="1100" b="1" u="sng" spc="-25" dirty="0">
                <a:solidFill>
                  <a:srgbClr val="5F5F5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 (Body CS)"/>
                <a:hlinkClick r:id="rId2"/>
              </a:rPr>
              <a:t>https://onlinexperiences.com/Launch/QReg/ShowUUID=0625BFF2-33C2-41D8-A619-810723A804C4</a:t>
            </a:r>
            <a:r>
              <a:rPr lang="en-US" sz="1100" b="1" spc="-25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 (Body CS)"/>
              </a:rPr>
              <a:t> </a:t>
            </a:r>
            <a:endParaRPr lang="en-GB" sz="1100" spc="-25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 (Body CS)"/>
            </a:endParaRPr>
          </a:p>
          <a:p>
            <a:pPr algn="ctr"/>
            <a:r>
              <a:rPr lang="en-US" sz="1100" dirty="0"/>
              <a:t>(it is advised that attendees log in via Google Chrome or Firefox only)</a:t>
            </a:r>
          </a:p>
          <a:p>
            <a:pPr algn="ctr"/>
            <a:endParaRPr lang="en-US" sz="1100" dirty="0"/>
          </a:p>
          <a:p>
            <a:pPr algn="ctr"/>
            <a:r>
              <a:rPr lang="en-US" sz="1200" b="1" dirty="0"/>
              <a:t>For Conference Call Dial-In, please click the link below</a:t>
            </a:r>
          </a:p>
          <a:p>
            <a:pPr algn="ctr"/>
            <a:r>
              <a:rPr lang="en-GB" sz="1100" b="1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3"/>
              </a:rPr>
              <a:t>https://register.vevent.com/register/BIfe41fd7a7ab2483099fdb99179d9b652</a:t>
            </a:r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i="1" dirty="0"/>
              <a:t>Please register in 10-15 minutes prior to the scheduled time of the call</a:t>
            </a:r>
          </a:p>
          <a:p>
            <a:pPr algn="ctr"/>
            <a:r>
              <a:rPr lang="en-US" sz="1100" dirty="0"/>
              <a:t>For further information, please don't hesitate to contact: </a:t>
            </a:r>
            <a:r>
              <a:rPr lang="en-US" sz="1100" b="1" dirty="0"/>
              <a:t>Sumaya AlJazeeri</a:t>
            </a:r>
          </a:p>
          <a:p>
            <a:pPr algn="ctr"/>
            <a:r>
              <a:rPr lang="en-US" sz="1100" b="1" dirty="0"/>
              <a:t>Phone: +973 39 472 475 Email: saljazeeri@sicobank.com</a:t>
            </a:r>
          </a:p>
          <a:p>
            <a:pPr algn="ctr"/>
            <a:r>
              <a:rPr lang="en-US" sz="1400" b="1" dirty="0">
                <a:solidFill>
                  <a:schemeClr val="tx2"/>
                </a:solidFill>
              </a:rPr>
              <a:t>This call is not open for Media personnel.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445971" y="914400"/>
            <a:ext cx="8382000" cy="56721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558613" y="22887"/>
            <a:ext cx="8258129" cy="773622"/>
            <a:chOff x="558613" y="22887"/>
            <a:chExt cx="8258129" cy="773622"/>
          </a:xfrm>
        </p:grpSpPr>
        <p:pic>
          <p:nvPicPr>
            <p:cNvPr id="4" name="Picture 17" descr="image00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45192" y="129759"/>
              <a:ext cx="971550" cy="666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6854"/>
            <a:stretch/>
          </p:blipFill>
          <p:spPr>
            <a:xfrm>
              <a:off x="558613" y="22887"/>
              <a:ext cx="1295401" cy="77362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256369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F9F6420-0D2E-4262-A864-CBD59190A457}"/>
</file>

<file path=customXml/itemProps2.xml><?xml version="1.0" encoding="utf-8"?>
<ds:datastoreItem xmlns:ds="http://schemas.openxmlformats.org/officeDocument/2006/customXml" ds:itemID="{FC2F88FF-897E-42BE-ABE2-7BC06C1C9DBF}"/>
</file>

<file path=customXml/itemProps3.xml><?xml version="1.0" encoding="utf-8"?>
<ds:datastoreItem xmlns:ds="http://schemas.openxmlformats.org/officeDocument/2006/customXml" ds:itemID="{7C89C2B4-1141-4F67-9DD8-53956E68670A}"/>
</file>

<file path=docProps/app.xml><?xml version="1.0" encoding="utf-8"?>
<Properties xmlns="http://schemas.openxmlformats.org/officeDocument/2006/extended-properties" xmlns:vt="http://schemas.openxmlformats.org/officeDocument/2006/docPropsVTypes">
  <TotalTime>17063</TotalTime>
  <Words>190</Words>
  <Application>Microsoft Office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Times New Roman (Body CS)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Nishit173</dc:creator>
  <cp:lastModifiedBy>Ahmed AbdulQudoos</cp:lastModifiedBy>
  <cp:revision>96</cp:revision>
  <dcterms:created xsi:type="dcterms:W3CDTF">2014-04-27T14:30:38Z</dcterms:created>
  <dcterms:modified xsi:type="dcterms:W3CDTF">2022-08-25T08:57:49Z</dcterms:modified>
</cp:coreProperties>
</file>